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2"/>
  </p:notesMasterIdLst>
  <p:handoutMasterIdLst>
    <p:handoutMasterId r:id="rId13"/>
  </p:handoutMasterIdLst>
  <p:sldIdLst>
    <p:sldId id="285" r:id="rId7"/>
    <p:sldId id="267" r:id="rId8"/>
    <p:sldId id="282" r:id="rId9"/>
    <p:sldId id="283" r:id="rId10"/>
    <p:sldId id="28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5" autoAdjust="0"/>
    <p:restoredTop sz="65986"/>
  </p:normalViewPr>
  <p:slideViewPr>
    <p:cSldViewPr snapToGrid="0">
      <p:cViewPr varScale="1">
        <p:scale>
          <a:sx n="79" d="100"/>
          <a:sy n="79" d="100"/>
        </p:scale>
        <p:origin x="312" y="192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2024-09-09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seminar is hardly enough for you to learn Python. Therefore, the aim is to give you a crude introduction to the language and give you the basic knowledge needed to get started. </a:t>
            </a:r>
          </a:p>
          <a:p>
            <a:r>
              <a:rPr lang="en-CA" dirty="0"/>
              <a:t>The information in the introduction will be enough to understand basic python concepts that you will inspect in the tutorials. The accompanying </a:t>
            </a:r>
            <a:r>
              <a:rPr lang="en-CA" dirty="0" err="1"/>
              <a:t>Jupyter</a:t>
            </a:r>
            <a:r>
              <a:rPr lang="en-CA" dirty="0"/>
              <a:t> Notebook is there as a very succinct reference guide that you can use during the seminar.  </a:t>
            </a:r>
          </a:p>
          <a:p>
            <a:r>
              <a:rPr lang="en-CA" dirty="0"/>
              <a:t>Our goal, in this first introduction, will be to help you understand the syntax of the python language and its environment. We will also strive to give you a basic understanding of the python documentation so you’ll be able to read and implement the different libraries.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07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770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hyperlink" Target="https://docs.python.org/3/tutorial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udemy.com/course/python-for-data-science-and-machine-learning-bootcamp/?couponCode=24T2MT81324" TargetMode="External"/><Relationship Id="rId5" Type="http://schemas.openxmlformats.org/officeDocument/2006/relationships/hyperlink" Target="https://www.udemy.com/course/100-days-of-code/?couponCode=24T2MT81324" TargetMode="External"/><Relationship Id="rId4" Type="http://schemas.openxmlformats.org/officeDocument/2006/relationships/hyperlink" Target="https://thonny.org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355271" y="4303212"/>
            <a:ext cx="999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Philippe C. Dixon</a:t>
            </a:r>
            <a:r>
              <a:rPr lang="nl-NL" b="1" i="0" u="none" strike="noStrike" baseline="30000" dirty="0">
                <a:effectLst/>
              </a:rPr>
              <a:t>1,2</a:t>
            </a:r>
            <a:r>
              <a:rPr lang="nl-NL" b="1" i="0" u="none" strike="noStrike" dirty="0">
                <a:effectLst/>
              </a:rPr>
              <a:t>, Jill Emmerzaal</a:t>
            </a:r>
            <a:r>
              <a:rPr lang="nl-NL" b="1" i="0" u="none" strike="noStrike" baseline="30000" dirty="0">
                <a:effectLst/>
              </a:rPr>
              <a:t>1</a:t>
            </a:r>
            <a:r>
              <a:rPr lang="nl-NL" b="1" i="0" u="none" strike="noStrike" dirty="0">
                <a:effectLst/>
              </a:rPr>
              <a:t>, Clint Hansen</a:t>
            </a:r>
            <a:r>
              <a:rPr lang="nl-NL" b="1" baseline="30000" dirty="0"/>
              <a:t>3</a:t>
            </a:r>
            <a:r>
              <a:rPr lang="nl-NL" b="1" i="0" u="none" strike="noStrike" dirty="0">
                <a:effectLst/>
              </a:rPr>
              <a:t>, Robbin Romijnders</a:t>
            </a:r>
            <a:r>
              <a:rPr lang="nl-NL" b="1" i="0" u="none" strike="noStrike" baseline="30000" dirty="0">
                <a:effectLst/>
              </a:rPr>
              <a:t>3</a:t>
            </a:r>
            <a:r>
              <a:rPr lang="nl-NL" b="1" i="0" u="none" strike="noStrike" dirty="0">
                <a:effectLst/>
              </a:rPr>
              <a:t>, Vaibhav Shah</a:t>
            </a:r>
            <a:r>
              <a:rPr lang="nl-NL" b="1" i="0" u="none" strike="noStrike" baseline="30000" dirty="0">
                <a:effectLst/>
              </a:rPr>
              <a:t>2</a:t>
            </a:r>
            <a:br>
              <a:rPr lang="nl-NL" b="1" dirty="0"/>
            </a:br>
            <a:r>
              <a:rPr lang="nl-NL" b="1" i="0" u="none" strike="noStrike" dirty="0">
                <a:effectLst/>
              </a:rPr>
              <a:t>, 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23D7346-9A47-FF3F-6827-75F9746056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656975" y="4636426"/>
            <a:ext cx="383365" cy="419915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279B07-AFB7-4850-C8D2-BAC7825AC1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660046" y="4951666"/>
            <a:ext cx="1106130" cy="155068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E46140-9F86-C12A-857A-3922085C4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1808635" y="6323712"/>
            <a:ext cx="383365" cy="419915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3A920C-4A1E-EA23-F30A-802FB72A31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10377814" y="6629401"/>
            <a:ext cx="1523693" cy="213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382C9-CDA8-F4A9-776A-489D07E4E7D9}"/>
              </a:ext>
            </a:extLst>
          </p:cNvPr>
          <p:cNvSpPr txBox="1"/>
          <p:nvPr/>
        </p:nvSpPr>
        <p:spPr>
          <a:xfrm>
            <a:off x="1848657" y="4949543"/>
            <a:ext cx="8781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McGill University. Department of Kinesiology and Physical Education</a:t>
            </a:r>
          </a:p>
          <a:p>
            <a:pPr marL="342900" indent="-342900">
              <a:buAutoNum type="arabicPeriod"/>
            </a:pPr>
            <a:r>
              <a:rPr lang="en-CA" dirty="0"/>
              <a:t>University of Montreal. Biomedical Engineering Institute</a:t>
            </a:r>
          </a:p>
          <a:p>
            <a:pPr marL="342900" indent="-342900">
              <a:buAutoNum type="arabicPeriod"/>
            </a:pPr>
            <a:r>
              <a:rPr lang="en-CA" dirty="0"/>
              <a:t>Kiel University, Department of Neurology</a:t>
            </a:r>
          </a:p>
        </p:txBody>
      </p:sp>
    </p:spTree>
    <p:extLst>
      <p:ext uri="{BB962C8B-B14F-4D97-AF65-F5344CB8AC3E}">
        <p14:creationId xmlns:p14="http://schemas.microsoft.com/office/powerpoint/2010/main" val="234801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12E4C630-1A7A-02BE-0F6B-A9AE46208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trending according to IEEE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  <a:endParaRPr lang="en-CA" dirty="0"/>
          </a:p>
        </p:txBody>
      </p:sp>
      <p:pic>
        <p:nvPicPr>
          <p:cNvPr id="17" name="Afbeelding 16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1D0DFFAD-417C-D440-6C15-B1EF343D5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/>
          <a:stretch/>
        </p:blipFill>
        <p:spPr>
          <a:xfrm>
            <a:off x="5379564" y="1411279"/>
            <a:ext cx="6828765" cy="5044731"/>
          </a:xfrm>
          <a:prstGeom prst="rect">
            <a:avLst/>
          </a:prstGeom>
        </p:spPr>
      </p:pic>
      <p:sp>
        <p:nvSpPr>
          <p:cNvPr id="19" name="Tekstvak 18">
            <a:extLst>
              <a:ext uri="{FF2B5EF4-FFF2-40B4-BE49-F238E27FC236}">
                <a16:creationId xmlns:a16="http://schemas.microsoft.com/office/drawing/2014/main" id="{DC52B5B1-2FAE-6772-4133-7720124C8119}"/>
              </a:ext>
            </a:extLst>
          </p:cNvPr>
          <p:cNvSpPr txBox="1"/>
          <p:nvPr/>
        </p:nvSpPr>
        <p:spPr>
          <a:xfrm>
            <a:off x="5654232" y="6445907"/>
            <a:ext cx="655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spectrum.ieee.org</a:t>
            </a:r>
            <a:r>
              <a:rPr lang="en-CA" dirty="0"/>
              <a:t>/top-programming-languages-2024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833A837-5AD9-9AB7-8595-A2ABB336BF0D}"/>
              </a:ext>
            </a:extLst>
          </p:cNvPr>
          <p:cNvSpPr txBox="1"/>
          <p:nvPr/>
        </p:nvSpPr>
        <p:spPr>
          <a:xfrm>
            <a:off x="595992" y="3429000"/>
            <a:ext cx="61232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Versatile with with broad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Free of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Has an easy, readable syntax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Extensive, powerful libraries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Interoperability with MATLAB</a:t>
            </a:r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64EB7B4-514E-86A3-E8A0-BBB58958A5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If you are stuck, or you want to learn more, there are plenty of options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A4F651F-BCA3-9432-1D2D-3B0532CD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Extensive guides and references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21F38F8-BAEB-07E8-292B-DCBB2E5D909C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jdelijke aanduiding voor afbeelding 1">
            <a:extLst>
              <a:ext uri="{FF2B5EF4-FFF2-40B4-BE49-F238E27FC236}">
                <a16:creationId xmlns:a16="http://schemas.microsoft.com/office/drawing/2014/main" id="{18DE6BFD-CE34-F9B0-D2E7-94F7C82B7C08}"/>
              </a:ext>
            </a:extLst>
          </p:cNvPr>
          <p:cNvSpPr txBox="1">
            <a:spLocks/>
          </p:cNvSpPr>
          <p:nvPr/>
        </p:nvSpPr>
        <p:spPr>
          <a:xfrm>
            <a:off x="1105382" y="3034611"/>
            <a:ext cx="5619509" cy="292560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2"/>
              </a:rPr>
              <a:t>Ofiicial Python tutorial 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3"/>
              </a:rPr>
              <a:t>NumPy for absolute beginners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>
                <a:hlinkClick r:id="rId4"/>
              </a:rPr>
              <a:t>Thonny--easy IDE for debugging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Udemy courses like </a:t>
            </a:r>
            <a:r>
              <a:rPr lang="en-CA" dirty="0">
                <a:hlinkClick r:id="rId5"/>
              </a:rPr>
              <a:t>100 days of code</a:t>
            </a:r>
            <a:r>
              <a:rPr lang="en-CA" dirty="0"/>
              <a:t> or </a:t>
            </a:r>
            <a:r>
              <a:rPr lang="en-CA" dirty="0">
                <a:hlinkClick r:id="rId6"/>
              </a:rPr>
              <a:t>python for data science and machine learning bootcamp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7813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06C9420-132C-24FA-AEEC-54A9259927A5}"/>
              </a:ext>
            </a:extLst>
          </p:cNvPr>
          <p:cNvSpPr/>
          <p:nvPr/>
        </p:nvSpPr>
        <p:spPr>
          <a:xfrm>
            <a:off x="0" y="2623593"/>
            <a:ext cx="12192000" cy="422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1040965-CF02-9CA7-4440-C5BBA0E82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1" y="1497995"/>
            <a:ext cx="7772400" cy="414528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59637FC1-E866-3F40-1B48-5A8C04E151BD}"/>
              </a:ext>
            </a:extLst>
          </p:cNvPr>
          <p:cNvSpPr txBox="1"/>
          <p:nvPr/>
        </p:nvSpPr>
        <p:spPr>
          <a:xfrm>
            <a:off x="1105381" y="3897477"/>
            <a:ext cx="6577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have officially started to learn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</a:t>
            </a:r>
            <a:r>
              <a:rPr lang="en-CA"/>
              <a:t>has powerful </a:t>
            </a:r>
            <a:r>
              <a:rPr lang="en-CA" dirty="0"/>
              <a:t>libraries to enhance the versatile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Python and MATLAB can be used together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599</TotalTime>
  <Words>297</Words>
  <Application>Microsoft Macintosh PowerPoint</Application>
  <PresentationFormat>Breedbeeld</PresentationFormat>
  <Paragraphs>30</Paragraphs>
  <Slides>5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5</vt:i4>
      </vt:variant>
    </vt:vector>
  </HeadingPairs>
  <TitlesOfParts>
    <vt:vector size="12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PowerPoint-presentatie</vt:lpstr>
      <vt:lpstr>Why learn Python</vt:lpstr>
      <vt:lpstr>Why learn Python</vt:lpstr>
      <vt:lpstr>Extensive guides and references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32</cp:revision>
  <dcterms:created xsi:type="dcterms:W3CDTF">2024-07-25T14:23:08Z</dcterms:created>
  <dcterms:modified xsi:type="dcterms:W3CDTF">2024-09-09T15:51:28Z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